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9" r:id="rId3"/>
    <p:sldId id="277" r:id="rId4"/>
    <p:sldId id="633" r:id="rId5"/>
    <p:sldId id="634" r:id="rId6"/>
    <p:sldId id="651" r:id="rId7"/>
    <p:sldId id="652" r:id="rId8"/>
    <p:sldId id="653" r:id="rId9"/>
    <p:sldId id="655" r:id="rId10"/>
    <p:sldId id="654" r:id="rId11"/>
    <p:sldId id="640" r:id="rId12"/>
    <p:sldId id="641" r:id="rId13"/>
    <p:sldId id="642" r:id="rId14"/>
    <p:sldId id="644" r:id="rId15"/>
    <p:sldId id="645" r:id="rId16"/>
    <p:sldId id="646" r:id="rId17"/>
    <p:sldId id="647" r:id="rId18"/>
    <p:sldId id="648" r:id="rId19"/>
    <p:sldId id="649" r:id="rId20"/>
    <p:sldId id="643" r:id="rId21"/>
    <p:sldId id="656" r:id="rId22"/>
    <p:sldId id="657" r:id="rId23"/>
    <p:sldId id="658" r:id="rId24"/>
    <p:sldId id="659" r:id="rId25"/>
    <p:sldId id="660" r:id="rId26"/>
    <p:sldId id="661" r:id="rId27"/>
    <p:sldId id="662" r:id="rId28"/>
    <p:sldId id="663" r:id="rId29"/>
    <p:sldId id="664" r:id="rId30"/>
    <p:sldId id="665" r:id="rId31"/>
    <p:sldId id="666" r:id="rId32"/>
    <p:sldId id="667" r:id="rId33"/>
    <p:sldId id="668" r:id="rId34"/>
    <p:sldId id="669" r:id="rId35"/>
    <p:sldId id="670" r:id="rId36"/>
    <p:sldId id="671" r:id="rId37"/>
    <p:sldId id="672" r:id="rId38"/>
    <p:sldId id="673" r:id="rId39"/>
    <p:sldId id="674" r:id="rId40"/>
    <p:sldId id="675" r:id="rId41"/>
    <p:sldId id="676" r:id="rId42"/>
    <p:sldId id="677" r:id="rId43"/>
    <p:sldId id="678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4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884C54-24D6-4541-A141-941A254C50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CA23B-4543-6848-A1F2-B2B4EA560C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AA3C7-9619-3645-ACF3-805F7D990BA6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42D8FC-80B7-3040-A0EB-28DD33CDB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0801F5-ED59-3F44-B9FA-B082807D7F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B291A-C537-2241-9C36-BCE743E8F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20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E75E8-16C8-F744-82A9-538729ECDA63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523A2-7DDE-414B-86CF-218FC1AD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1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E54E8D1D-6096-AC41-BC36-661E85D2A5DF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8293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9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0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5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7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0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8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5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0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6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BD10F-DA95-E04B-97F0-FA7FDA233CAF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0E31-20F5-5749-AAC6-FE10980BF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1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gASqWbemCc" TargetMode="External"/><Relationship Id="rId2" Type="http://schemas.openxmlformats.org/officeDocument/2006/relationships/hyperlink" Target="http://en.wikipedia.org/wiki/Sanger_sequenci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hiv/basics/pep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www.cdc.gov/healthcommunication/toolstemplates/entertainmented/tips/HIVprevention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npr.org/2019/02/14/694914597/why-men-in-mississippi-are-still-dying-of-aids-despite-existing-treatmen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Molecular Biology</a:t>
            </a:r>
            <a:br>
              <a:rPr lang="en-US" dirty="0"/>
            </a:br>
            <a:r>
              <a:rPr lang="en-US" dirty="0" err="1"/>
              <a:t>Biol</a:t>
            </a:r>
            <a:r>
              <a:rPr lang="en-US" dirty="0"/>
              <a:t> 480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15</a:t>
            </a:r>
            <a:br>
              <a:rPr lang="en-US" dirty="0"/>
            </a:br>
            <a:r>
              <a:rPr lang="en-US" dirty="0"/>
              <a:t>February 20</a:t>
            </a:r>
            <a:r>
              <a:rPr lang="en-US" baseline="30000" dirty="0"/>
              <a:t>th</a:t>
            </a:r>
            <a:r>
              <a:rPr lang="en-US" dirty="0"/>
              <a:t>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97" y="940255"/>
            <a:ext cx="3439205" cy="9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6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FC2C3-BF74-4C49-88A1-B8F007655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more…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BCC97-8157-7948-94E6-B71001D0E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62744"/>
            <a:ext cx="7913193" cy="541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6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The use of dideoxynucleotides goes beyond disease treatment.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The first and most common method of sequencing DNA uses dideoxynucleotides.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Chain termination sequencing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Sanger method</a:t>
            </a:r>
          </a:p>
        </p:txBody>
      </p:sp>
    </p:spTree>
    <p:extLst>
      <p:ext uri="{BB962C8B-B14F-4D97-AF65-F5344CB8AC3E}">
        <p14:creationId xmlns:p14="http://schemas.microsoft.com/office/powerpoint/2010/main" val="86406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Study Sanger method for DNA sequencing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  <a:hlinkClick r:id="rId2"/>
              </a:rPr>
              <a:t>http://en.wikipedia.org/wiki/Sanger_sequencing</a:t>
            </a:r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  <a:hlinkClick r:id="rId3"/>
              </a:rPr>
              <a:t>http://www.youtube.com/watch?v=lgASqWbemCc</a:t>
            </a:r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76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Evolving technologies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latin typeface="Calibri" charset="0"/>
                <a:ea typeface="MS PGothic" charset="0"/>
              </a:rPr>
              <a:t>Electrophoresis of radiolabelled 4 dideoxynucleotide fragments in separate lanes.  Drying of the DNA gel. Exposure of the gel to X-ray film.  (see example from your </a:t>
            </a:r>
            <a:r>
              <a:rPr lang="en-US" u="sng">
                <a:latin typeface="Calibri" charset="0"/>
                <a:ea typeface="MS PGothic" charset="0"/>
              </a:rPr>
              <a:t>old</a:t>
            </a:r>
            <a:r>
              <a:rPr lang="en-US">
                <a:latin typeface="Calibri" charset="0"/>
                <a:ea typeface="MS PGothic" charset="0"/>
              </a:rPr>
              <a:t> professor!)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Electrophoresis of 4 fluorescently labeled dideoxynucleotide fragments in one lane. Automated laser reading of different clolors and production of a chromatograph.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058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Now we have…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“Second generation” sequencing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“Next generation” sequencing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More to come on this!</a:t>
            </a:r>
          </a:p>
        </p:txBody>
      </p:sp>
    </p:spTree>
    <p:extLst>
      <p:ext uri="{BB962C8B-B14F-4D97-AF65-F5344CB8AC3E}">
        <p14:creationId xmlns:p14="http://schemas.microsoft.com/office/powerpoint/2010/main" val="34739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Moving on!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DNA is not the only game in town…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DNA is the code.  How is the code decoded?</a:t>
            </a:r>
          </a:p>
          <a:p>
            <a:pPr lvl="1"/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It starts with transcription.</a:t>
            </a: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4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Transcription</a:t>
            </a:r>
            <a:br>
              <a:rPr lang="en-US">
                <a:latin typeface="Calibri" charset="0"/>
                <a:ea typeface="MS PGothic" charset="0"/>
              </a:rPr>
            </a:br>
            <a:r>
              <a:rPr lang="en-US">
                <a:latin typeface="Calibri" charset="0"/>
                <a:ea typeface="MS PGothic" charset="0"/>
              </a:rPr>
              <a:t>Many parallels to Replication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Starts with a DNA template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Uses a polymerase which requires a DNA template and synthesizes (RNA)  5’-3’.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Requires many helper/accessory proteins</a:t>
            </a:r>
          </a:p>
        </p:txBody>
      </p:sp>
    </p:spTree>
    <p:extLst>
      <p:ext uri="{BB962C8B-B14F-4D97-AF65-F5344CB8AC3E}">
        <p14:creationId xmlns:p14="http://schemas.microsoft.com/office/powerpoint/2010/main" val="4131839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Important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1. Only </a:t>
            </a:r>
            <a:r>
              <a:rPr lang="en-US" b="1" i="1" dirty="0"/>
              <a:t>genes</a:t>
            </a:r>
            <a:r>
              <a:rPr lang="en-US" dirty="0"/>
              <a:t> are transcribed.  (whereas whole genomes are replicated)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In </a:t>
            </a:r>
            <a:r>
              <a:rPr lang="en-US" dirty="0" err="1"/>
              <a:t>prokayotes</a:t>
            </a:r>
            <a:r>
              <a:rPr lang="en-US" dirty="0"/>
              <a:t>, nearly the whole genome consists of genes.  DNA sequences that are transcribed and translated.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In eukaryotes amazing little of the genome is transcribed. (Humans--~2% of the genome encodes RNA.)</a:t>
            </a:r>
          </a:p>
        </p:txBody>
      </p:sp>
    </p:spTree>
    <p:extLst>
      <p:ext uri="{BB962C8B-B14F-4D97-AF65-F5344CB8AC3E}">
        <p14:creationId xmlns:p14="http://schemas.microsoft.com/office/powerpoint/2010/main" val="115790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Define a gene in your own words…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How has the concept of the gene changed in recent years?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21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2.  Transcription is highly regulated and variable.</a:t>
            </a:r>
          </a:p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	Whether prokaryote or eukaryote, at any 	given time or in different cell types, different 	subsets of genes are transcribed.</a:t>
            </a:r>
          </a:p>
          <a:p>
            <a:pPr marL="0" indent="0">
              <a:buFont typeface="Arial" charset="0"/>
              <a:buNone/>
            </a:pPr>
            <a:endParaRPr lang="en-US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(we will spend a lot of time on gene regulation)</a:t>
            </a:r>
          </a:p>
        </p:txBody>
      </p:sp>
    </p:spTree>
    <p:extLst>
      <p:ext uri="{BB962C8B-B14F-4D97-AF65-F5344CB8AC3E}">
        <p14:creationId xmlns:p14="http://schemas.microsoft.com/office/powerpoint/2010/main" val="10530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Announcements/Assignments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2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Keep reviewing lectures every day.  Use the lecture summary tool, if it works for you.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 2 March 4</a:t>
            </a:r>
            <a:r>
              <a:rPr lang="en-US" baseline="30000" dirty="0"/>
              <a:t>th</a:t>
            </a:r>
            <a:r>
              <a:rPr lang="en-US" dirty="0"/>
              <a:t>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2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Transcription</a:t>
            </a:r>
            <a:br>
              <a:rPr lang="en-US">
                <a:latin typeface="Calibri" charset="0"/>
                <a:ea typeface="MS PGothic" charset="0"/>
              </a:rPr>
            </a:br>
            <a:r>
              <a:rPr lang="en-US">
                <a:latin typeface="Calibri" charset="0"/>
                <a:ea typeface="MS PGothic" charset="0"/>
              </a:rPr>
              <a:t>Many parallels to Replication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Starts with a DNA template</a:t>
            </a:r>
          </a:p>
          <a:p>
            <a:pPr>
              <a:buFont typeface="Arial" charset="0"/>
              <a:buNone/>
            </a:pPr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Uses a polymerase which requires a DNA template and synthesizes (RNA)  5’-3’.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Requires many helper/accessory proteins</a:t>
            </a:r>
          </a:p>
        </p:txBody>
      </p:sp>
    </p:spTree>
    <p:extLst>
      <p:ext uri="{BB962C8B-B14F-4D97-AF65-F5344CB8AC3E}">
        <p14:creationId xmlns:p14="http://schemas.microsoft.com/office/powerpoint/2010/main" val="4107938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Important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dirty="0"/>
              <a:t>1. Only </a:t>
            </a:r>
            <a:r>
              <a:rPr lang="en-US" b="1" i="1" dirty="0"/>
              <a:t>genes</a:t>
            </a:r>
            <a:r>
              <a:rPr lang="en-US" dirty="0"/>
              <a:t> are transcribed.  (whereas whole genomes are replicated)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In </a:t>
            </a:r>
            <a:r>
              <a:rPr lang="en-US" dirty="0" err="1"/>
              <a:t>prokayotes</a:t>
            </a:r>
            <a:r>
              <a:rPr lang="en-US" dirty="0"/>
              <a:t>, nearly the whole genome consists of genes.  DNA sequences that are transcribed and translated.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In eukaryotes amazing little of the genome is transcribed. (Humans--~2% of the genome encodes RNA.)</a:t>
            </a:r>
          </a:p>
        </p:txBody>
      </p:sp>
    </p:spTree>
    <p:extLst>
      <p:ext uri="{BB962C8B-B14F-4D97-AF65-F5344CB8AC3E}">
        <p14:creationId xmlns:p14="http://schemas.microsoft.com/office/powerpoint/2010/main" val="2751478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Define a gene in your own words…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How has the concept of the gene changed in recent years?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61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Terminology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Genes are sometimes referred to as </a:t>
            </a:r>
            <a:r>
              <a:rPr lang="en-US" b="1" i="1">
                <a:latin typeface="Calibri" charset="0"/>
                <a:ea typeface="MS PGothic" charset="0"/>
              </a:rPr>
              <a:t>cistrons</a:t>
            </a:r>
            <a:r>
              <a:rPr lang="en-US">
                <a:latin typeface="Calibri" charset="0"/>
                <a:ea typeface="MS PGothic" charset="0"/>
              </a:rPr>
              <a:t>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Cistron= section of DNA encoding an RNA molecule:</a:t>
            </a:r>
          </a:p>
          <a:p>
            <a:pPr lvl="2"/>
            <a:r>
              <a:rPr lang="en-US">
                <a:latin typeface="Calibri" charset="0"/>
                <a:ea typeface="MS PGothic" charset="0"/>
              </a:rPr>
              <a:t>mRNA</a:t>
            </a:r>
          </a:p>
          <a:p>
            <a:pPr lvl="2"/>
            <a:r>
              <a:rPr lang="en-US">
                <a:latin typeface="Calibri" charset="0"/>
                <a:ea typeface="MS PGothic" charset="0"/>
              </a:rPr>
              <a:t>rRNA</a:t>
            </a:r>
          </a:p>
          <a:p>
            <a:pPr lvl="2"/>
            <a:r>
              <a:rPr lang="en-US">
                <a:latin typeface="Calibri" charset="0"/>
                <a:ea typeface="MS PGothic" charset="0"/>
              </a:rPr>
              <a:t>tRNA</a:t>
            </a:r>
          </a:p>
          <a:p>
            <a:pPr lvl="2"/>
            <a:r>
              <a:rPr lang="en-US">
                <a:latin typeface="Calibri" charset="0"/>
                <a:ea typeface="MS PGothic" charset="0"/>
              </a:rPr>
              <a:t>siRNA</a:t>
            </a:r>
          </a:p>
          <a:p>
            <a:pPr lvl="2"/>
            <a:r>
              <a:rPr lang="en-US">
                <a:latin typeface="Calibri" charset="0"/>
                <a:ea typeface="MS PGothic" charset="0"/>
              </a:rPr>
              <a:t>miRNA  </a:t>
            </a:r>
          </a:p>
        </p:txBody>
      </p:sp>
    </p:spTree>
    <p:extLst>
      <p:ext uri="{BB962C8B-B14F-4D97-AF65-F5344CB8AC3E}">
        <p14:creationId xmlns:p14="http://schemas.microsoft.com/office/powerpoint/2010/main" val="2513358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5838"/>
          </a:xfrm>
        </p:spPr>
        <p:txBody>
          <a:bodyPr>
            <a:normAutofit/>
          </a:bodyPr>
          <a:lstStyle/>
          <a:p>
            <a:r>
              <a:rPr lang="en-US">
                <a:latin typeface="Calibri" charset="0"/>
                <a:ea typeface="MS PGothic" charset="0"/>
              </a:rPr>
              <a:t>Eukaryotic genes are said to be </a:t>
            </a:r>
            <a:r>
              <a:rPr lang="en-US" b="1" i="1">
                <a:latin typeface="Calibri" charset="0"/>
                <a:ea typeface="MS PGothic" charset="0"/>
              </a:rPr>
              <a:t>monocistronic</a:t>
            </a:r>
            <a:r>
              <a:rPr lang="en-US">
                <a:latin typeface="Calibri" charset="0"/>
                <a:ea typeface="MS PGothic" charset="0"/>
              </a:rPr>
              <a:t>---each gene encodes a single RNA molecule.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Prokaryotes encode some of their genes in groups, called </a:t>
            </a:r>
            <a:r>
              <a:rPr lang="en-US" b="1" i="1">
                <a:latin typeface="Calibri" charset="0"/>
                <a:ea typeface="MS PGothic" charset="0"/>
              </a:rPr>
              <a:t>operons</a:t>
            </a:r>
            <a:r>
              <a:rPr lang="en-US">
                <a:latin typeface="Calibri" charset="0"/>
                <a:ea typeface="MS PGothic" charset="0"/>
              </a:rPr>
              <a:t>, which are </a:t>
            </a:r>
            <a:r>
              <a:rPr lang="en-US" b="1" i="1">
                <a:latin typeface="Calibri" charset="0"/>
                <a:ea typeface="MS PGothic" charset="0"/>
              </a:rPr>
              <a:t>polycistronic</a:t>
            </a:r>
            <a:r>
              <a:rPr lang="en-US">
                <a:latin typeface="Calibri" charset="0"/>
                <a:ea typeface="MS PGothic" charset="0"/>
              </a:rPr>
              <a:t>.  Operons are a long contiguous segment of DNA that encodes a long contiguous RNA which encodes more than one protein.</a:t>
            </a:r>
          </a:p>
        </p:txBody>
      </p:sp>
    </p:spTree>
    <p:extLst>
      <p:ext uri="{BB962C8B-B14F-4D97-AF65-F5344CB8AC3E}">
        <p14:creationId xmlns:p14="http://schemas.microsoft.com/office/powerpoint/2010/main" val="2551267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MS PGothic" charset="0"/>
              </a:rPr>
              <a:t>Operons are cool!  The proteins encoded in the </a:t>
            </a:r>
            <a:r>
              <a:rPr lang="en-US" dirty="0" err="1">
                <a:latin typeface="Calibri" charset="0"/>
                <a:ea typeface="MS PGothic" charset="0"/>
              </a:rPr>
              <a:t>polycistronic</a:t>
            </a:r>
            <a:r>
              <a:rPr lang="en-US" dirty="0">
                <a:latin typeface="Calibri" charset="0"/>
                <a:ea typeface="MS PGothic" charset="0"/>
              </a:rPr>
              <a:t> RNA have a related function.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MS PGothic" charset="0"/>
              </a:rPr>
              <a:t>For example, they may all be necessary for one aspect of sugar metabolism or synthesis of an amino acid.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>
              <a:latin typeface="Calibri" charset="0"/>
              <a:ea typeface="MS PGothic" charset="0"/>
            </a:endParaRPr>
          </a:p>
          <a:p>
            <a:pPr lvl="1">
              <a:defRPr/>
            </a:pPr>
            <a:r>
              <a:rPr lang="en-US" dirty="0">
                <a:latin typeface="Calibri" charset="0"/>
                <a:ea typeface="MS PGothic" charset="0"/>
              </a:rPr>
              <a:t>You’ve probably studied the lactose (lac) operon</a:t>
            </a:r>
          </a:p>
        </p:txBody>
      </p:sp>
    </p:spTree>
    <p:extLst>
      <p:ext uri="{BB962C8B-B14F-4D97-AF65-F5344CB8AC3E}">
        <p14:creationId xmlns:p14="http://schemas.microsoft.com/office/powerpoint/2010/main" val="1176626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Sometimes we identify a gene when we can find, in the DNA, the sequence that would be transcribed into a start point for translation (called a start codon) and an end point for translation, (called a stop codon).  Fig. 13.7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All the DNA in between is called an </a:t>
            </a:r>
            <a:r>
              <a:rPr lang="en-US" b="1">
                <a:latin typeface="Calibri" charset="0"/>
                <a:ea typeface="MS PGothic" charset="0"/>
              </a:rPr>
              <a:t>open reading frame </a:t>
            </a:r>
            <a:r>
              <a:rPr lang="en-US">
                <a:latin typeface="Calibri" charset="0"/>
                <a:ea typeface="MS PGothic" charset="0"/>
              </a:rPr>
              <a:t>or</a:t>
            </a:r>
            <a:r>
              <a:rPr lang="en-US" b="1">
                <a:latin typeface="Calibri" charset="0"/>
                <a:ea typeface="MS PGothic" charset="0"/>
              </a:rPr>
              <a:t> ORF</a:t>
            </a:r>
            <a:r>
              <a:rPr lang="en-US">
                <a:latin typeface="Calibri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40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When the human genome was analyzed to determine the number of human genes, only the ORFs were counted.  The human genome has 25,000-30,000 ORFs (protein encoding genes).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Again…we know that RNAs that are not translated are very important in cell activities.</a:t>
            </a:r>
          </a:p>
        </p:txBody>
      </p:sp>
    </p:spTree>
    <p:extLst>
      <p:ext uri="{BB962C8B-B14F-4D97-AF65-F5344CB8AC3E}">
        <p14:creationId xmlns:p14="http://schemas.microsoft.com/office/powerpoint/2010/main" val="4162193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A second difference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2.  Transcription is highly regulated and variable.</a:t>
            </a:r>
          </a:p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	Whether prokaryote or eukaryote, at any 	given time or in different cell types, different 	subsets of genes are transcribed.</a:t>
            </a:r>
          </a:p>
          <a:p>
            <a:pPr marL="0" indent="0">
              <a:buFont typeface="Arial" charset="0"/>
              <a:buNone/>
            </a:pPr>
            <a:endParaRPr lang="en-US">
              <a:latin typeface="Calibri" charset="0"/>
              <a:ea typeface="MS PGothic" charset="0"/>
            </a:endParaRPr>
          </a:p>
          <a:p>
            <a:pPr marL="0" indent="0">
              <a:buFont typeface="Arial" charset="0"/>
              <a:buNone/>
            </a:pPr>
            <a:r>
              <a:rPr lang="en-US">
                <a:latin typeface="Calibri" charset="0"/>
                <a:ea typeface="MS PGothic" charset="0"/>
              </a:rPr>
              <a:t>(we will spend a lot of time on gene regulation)</a:t>
            </a:r>
          </a:p>
        </p:txBody>
      </p:sp>
    </p:spTree>
    <p:extLst>
      <p:ext uri="{BB962C8B-B14F-4D97-AF65-F5344CB8AC3E}">
        <p14:creationId xmlns:p14="http://schemas.microsoft.com/office/powerpoint/2010/main" val="357752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This regulation is the role of the transcription “accessory proteins”.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These proteins are required to initiate transcription and are often called:</a:t>
            </a:r>
          </a:p>
          <a:p>
            <a:pPr lvl="2"/>
            <a:r>
              <a:rPr lang="en-US" sz="3600">
                <a:latin typeface="Calibri" charset="0"/>
                <a:ea typeface="MS PGothic" charset="0"/>
              </a:rPr>
              <a:t>Transcription factors—</a:t>
            </a:r>
            <a:r>
              <a:rPr lang="en-US">
                <a:latin typeface="Calibri" charset="0"/>
                <a:ea typeface="MS PGothic" charset="0"/>
              </a:rPr>
              <a:t>in general a transcription factor’s job is to allow RNA polymerase to bind to a gene in the DNA.</a:t>
            </a:r>
            <a:endParaRPr lang="en-US" sz="360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were we…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031" y="1600200"/>
            <a:ext cx="8460769" cy="5029199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dirty="0"/>
              <a:t>In vitro DNA replication</a:t>
            </a:r>
          </a:p>
          <a:p>
            <a:pPr marL="457200" lvl="1" indent="0">
              <a:buNone/>
            </a:pPr>
            <a:r>
              <a:rPr lang="en-US" dirty="0"/>
              <a:t>Inhibiting DNA replication as a disease treatment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Inhibiting DNA replication with chain termination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Dideoxynucleotide</a:t>
            </a:r>
            <a:r>
              <a:rPr lang="en-US" dirty="0"/>
              <a:t> analog AZT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**</a:t>
            </a:r>
            <a:r>
              <a:rPr lang="en-US" dirty="0" err="1"/>
              <a:t>dideoxynucleotides</a:t>
            </a:r>
            <a:r>
              <a:rPr lang="en-US" dirty="0"/>
              <a:t> used in Sanger method </a:t>
            </a:r>
            <a:r>
              <a:rPr lang="en-US" dirty="0" err="1"/>
              <a:t>sequening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6454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The mechanism of transcription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“Who” taught us about transcription?  </a:t>
            </a:r>
            <a:r>
              <a:rPr lang="en-US" i="1">
                <a:latin typeface="Calibri" charset="0"/>
                <a:ea typeface="MS PGothic" charset="0"/>
              </a:rPr>
              <a:t>E. coli </a:t>
            </a:r>
            <a:r>
              <a:rPr lang="en-US">
                <a:latin typeface="Calibri" charset="0"/>
                <a:ea typeface="MS PGothic" charset="0"/>
              </a:rPr>
              <a:t>of course!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pPr lvl="1"/>
            <a:r>
              <a:rPr lang="en-US">
                <a:latin typeface="Calibri" charset="0"/>
                <a:ea typeface="MS PGothic" charset="0"/>
              </a:rPr>
              <a:t>Much of the research that lead to the description of the central dogma of molecular biology came from studies using </a:t>
            </a:r>
            <a:r>
              <a:rPr lang="en-US" i="1">
                <a:latin typeface="Calibri" charset="0"/>
                <a:ea typeface="MS PGothic" charset="0"/>
              </a:rPr>
              <a:t>E. coli</a:t>
            </a:r>
            <a:r>
              <a:rPr lang="en-US">
                <a:latin typeface="Calibri" charset="0"/>
                <a:ea typeface="MS PGothic" charset="0"/>
              </a:rPr>
              <a:t> and the viruses (bacteriophages) that infect</a:t>
            </a:r>
            <a:r>
              <a:rPr lang="en-US" i="1">
                <a:latin typeface="Calibri" charset="0"/>
                <a:ea typeface="MS PGothic" charset="0"/>
              </a:rPr>
              <a:t> E. coli.</a:t>
            </a:r>
          </a:p>
        </p:txBody>
      </p:sp>
    </p:spTree>
    <p:extLst>
      <p:ext uri="{BB962C8B-B14F-4D97-AF65-F5344CB8AC3E}">
        <p14:creationId xmlns:p14="http://schemas.microsoft.com/office/powerpoint/2010/main" val="3296432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For example…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>
                <a:latin typeface="Calibri" charset="0"/>
                <a:ea typeface="MS PGothic" charset="0"/>
              </a:rPr>
              <a:t>Base composition </a:t>
            </a:r>
            <a:r>
              <a:rPr lang="en-US">
                <a:latin typeface="Calibri" charset="0"/>
                <a:ea typeface="MS PGothic" charset="0"/>
              </a:rPr>
              <a:t>studies of </a:t>
            </a:r>
            <a:r>
              <a:rPr lang="en-US" i="1">
                <a:latin typeface="Calibri" charset="0"/>
                <a:ea typeface="MS PGothic" charset="0"/>
              </a:rPr>
              <a:t>E. coli </a:t>
            </a:r>
            <a:r>
              <a:rPr lang="en-US">
                <a:latin typeface="Calibri" charset="0"/>
                <a:ea typeface="MS PGothic" charset="0"/>
              </a:rPr>
              <a:t>following infection with bacteriophages suggested phage DNA was changed into phage RNA.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Table 13.6</a:t>
            </a:r>
          </a:p>
          <a:p>
            <a:pPr lvl="1"/>
            <a:endParaRPr lang="en-US">
              <a:latin typeface="Calibri" charset="0"/>
              <a:ea typeface="MS PGothic" charset="0"/>
            </a:endParaRPr>
          </a:p>
          <a:p>
            <a:pPr lvl="1">
              <a:buFont typeface="Arial" charset="0"/>
              <a:buChar char="•"/>
            </a:pPr>
            <a:r>
              <a:rPr lang="en-US" sz="3200" u="sng">
                <a:latin typeface="Calibri" charset="0"/>
                <a:ea typeface="MS PGothic" charset="0"/>
              </a:rPr>
              <a:t>Hybridization</a:t>
            </a:r>
            <a:r>
              <a:rPr lang="en-US" sz="3200">
                <a:latin typeface="Calibri" charset="0"/>
                <a:ea typeface="MS PGothic" charset="0"/>
              </a:rPr>
              <a:t> studies confirmed that RNA produced in cells was complementary to a DNA template.</a:t>
            </a:r>
          </a:p>
        </p:txBody>
      </p:sp>
    </p:spTree>
    <p:extLst>
      <p:ext uri="{BB962C8B-B14F-4D97-AF65-F5344CB8AC3E}">
        <p14:creationId xmlns:p14="http://schemas.microsoft.com/office/powerpoint/2010/main" val="4267360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RNA polymerase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A unique enzyme was isolated from rat liver in 1959 by Samuel Weiss which showed the same general requirement (DNA template)  as DNA polymerase but which produced RNA.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Unlike DNA polymerases…this enzyme required no primer.  It was able to like </a:t>
            </a:r>
            <a:r>
              <a:rPr lang="en-US" i="1">
                <a:latin typeface="Calibri" charset="0"/>
                <a:ea typeface="MS PGothic" charset="0"/>
              </a:rPr>
              <a:t>ribonucleotides</a:t>
            </a:r>
            <a:r>
              <a:rPr lang="en-US">
                <a:latin typeface="Calibri" charset="0"/>
                <a:ea typeface="MS PGothic" charset="0"/>
              </a:rPr>
              <a:t> directly.</a:t>
            </a:r>
          </a:p>
          <a:p>
            <a:pPr lvl="1"/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2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Biochemists turned back to </a:t>
            </a:r>
            <a:r>
              <a:rPr lang="en-US" i="1">
                <a:latin typeface="Calibri" charset="0"/>
                <a:ea typeface="MS PGothic" charset="0"/>
              </a:rPr>
              <a:t>E. coli </a:t>
            </a:r>
            <a:r>
              <a:rPr lang="en-US">
                <a:latin typeface="Calibri" charset="0"/>
                <a:ea typeface="MS PGothic" charset="0"/>
              </a:rPr>
              <a:t>to study the enzyme in detail.  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RNA polymerase is a complex of 5  protein subunits</a:t>
            </a:r>
          </a:p>
          <a:p>
            <a:pPr lvl="2"/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a 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(2 of these)</a:t>
            </a:r>
          </a:p>
          <a:p>
            <a:pPr lvl="2"/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b</a:t>
            </a:r>
          </a:p>
          <a:p>
            <a:pPr lvl="2"/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b’		</a:t>
            </a: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actual polymerase activity</a:t>
            </a:r>
            <a:endParaRPr lang="en-US">
              <a:latin typeface="Symbol" charset="0"/>
              <a:ea typeface="ＭＳ Ｐゴシック" charset="0"/>
              <a:cs typeface="ＭＳ Ｐゴシック" charset="0"/>
            </a:endParaRPr>
          </a:p>
          <a:p>
            <a:pPr lvl="2"/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w</a:t>
            </a:r>
          </a:p>
          <a:p>
            <a:pPr lvl="2"/>
            <a:r>
              <a:rPr lang="en-US">
                <a:latin typeface="Symbol" charset="0"/>
                <a:ea typeface="ＭＳ Ｐゴシック" charset="0"/>
                <a:cs typeface="ＭＳ Ｐゴシック" charset="0"/>
              </a:rPr>
              <a:t>s</a:t>
            </a:r>
          </a:p>
          <a:p>
            <a:pPr lvl="2"/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271713" y="4152900"/>
            <a:ext cx="257175" cy="711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457700"/>
            <a:ext cx="2705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0980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The </a:t>
            </a:r>
            <a:r>
              <a:rPr lang="en-US">
                <a:latin typeface="Symbol" charset="0"/>
                <a:ea typeface="MS PGothic" charset="0"/>
                <a:cs typeface="Symbol" charset="0"/>
              </a:rPr>
              <a:t>a</a:t>
            </a:r>
            <a:r>
              <a:rPr lang="en-US">
                <a:latin typeface="Calibri" charset="0"/>
                <a:ea typeface="MS PGothic" charset="0"/>
              </a:rPr>
              <a:t> and </a:t>
            </a:r>
            <a:r>
              <a:rPr lang="en-US">
                <a:latin typeface="Symbol" charset="0"/>
                <a:ea typeface="MS PGothic" charset="0"/>
                <a:cs typeface="Symbol" charset="0"/>
              </a:rPr>
              <a:t>w</a:t>
            </a:r>
            <a:r>
              <a:rPr lang="en-US">
                <a:latin typeface="Calibri" charset="0"/>
                <a:ea typeface="MS PGothic" charset="0"/>
              </a:rPr>
              <a:t> subunits assist in assembling the whole complex---called the </a:t>
            </a:r>
            <a:r>
              <a:rPr lang="en-US" b="1" i="1">
                <a:latin typeface="Calibri" charset="0"/>
                <a:ea typeface="MS PGothic" charset="0"/>
              </a:rPr>
              <a:t>holoenzyme</a:t>
            </a:r>
            <a:r>
              <a:rPr lang="en-US">
                <a:latin typeface="Calibri" charset="0"/>
                <a:ea typeface="MS PGothic" charset="0"/>
              </a:rPr>
              <a:t>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The</a:t>
            </a:r>
            <a:r>
              <a:rPr lang="en-US">
                <a:latin typeface="Symbol" charset="0"/>
                <a:ea typeface="MS PGothic" charset="0"/>
                <a:cs typeface="Symbol" charset="0"/>
              </a:rPr>
              <a:t> s </a:t>
            </a:r>
            <a:r>
              <a:rPr lang="en-US">
                <a:latin typeface="Calibri" charset="0"/>
                <a:ea typeface="MS PGothic" charset="0"/>
              </a:rPr>
              <a:t>subunit is also called the </a:t>
            </a:r>
            <a:r>
              <a:rPr lang="en-US" b="1" i="1">
                <a:latin typeface="Symbol" charset="0"/>
                <a:ea typeface="MS PGothic" charset="0"/>
                <a:cs typeface="Symbol" charset="0"/>
              </a:rPr>
              <a:t>s</a:t>
            </a:r>
            <a:r>
              <a:rPr lang="en-US" b="1" i="1">
                <a:latin typeface="Calibri" charset="0"/>
                <a:ea typeface="MS PGothic" charset="0"/>
              </a:rPr>
              <a:t>  factor </a:t>
            </a:r>
            <a:r>
              <a:rPr lang="en-US">
                <a:latin typeface="Calibri" charset="0"/>
                <a:ea typeface="MS PGothic" charset="0"/>
              </a:rPr>
              <a:t>and is essential for transcription initiation. </a:t>
            </a:r>
          </a:p>
        </p:txBody>
      </p:sp>
    </p:spTree>
    <p:extLst>
      <p:ext uri="{BB962C8B-B14F-4D97-AF65-F5344CB8AC3E}">
        <p14:creationId xmlns:p14="http://schemas.microsoft.com/office/powerpoint/2010/main" val="2873441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4301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70" r="-33270"/>
          <a:stretch>
            <a:fillRect/>
          </a:stretch>
        </p:blipFill>
        <p:spPr>
          <a:xfrm>
            <a:off x="293688" y="1262063"/>
            <a:ext cx="8229600" cy="4525962"/>
          </a:xfr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583363" y="2725738"/>
            <a:ext cx="2103437" cy="385762"/>
          </a:xfrm>
          <a:prstGeom prst="straightConnector1">
            <a:avLst/>
          </a:prstGeom>
          <a:ln w="762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192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There are several different </a:t>
            </a:r>
            <a:r>
              <a:rPr lang="en-US">
                <a:latin typeface="Symbol" charset="0"/>
                <a:ea typeface="MS PGothic" charset="0"/>
                <a:cs typeface="Symbol" charset="0"/>
              </a:rPr>
              <a:t>s</a:t>
            </a:r>
            <a:r>
              <a:rPr lang="en-US">
                <a:latin typeface="Calibri" charset="0"/>
                <a:ea typeface="MS PGothic" charset="0"/>
              </a:rPr>
              <a:t> factors made by </a:t>
            </a:r>
            <a:r>
              <a:rPr lang="en-US" i="1">
                <a:latin typeface="Calibri" charset="0"/>
                <a:ea typeface="MS PGothic" charset="0"/>
              </a:rPr>
              <a:t>E. coli</a:t>
            </a:r>
            <a:r>
              <a:rPr lang="en-US">
                <a:latin typeface="Calibri" charset="0"/>
                <a:ea typeface="MS PGothic" charset="0"/>
              </a:rPr>
              <a:t>, which differ slightly in amino acid sequence and shape. (see upcoming slide)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They have in common, the ability to bind specific sequence of </a:t>
            </a:r>
            <a:r>
              <a:rPr lang="en-US" i="1">
                <a:latin typeface="Calibri" charset="0"/>
                <a:ea typeface="MS PGothic" charset="0"/>
              </a:rPr>
              <a:t>E. coli</a:t>
            </a:r>
            <a:r>
              <a:rPr lang="en-US">
                <a:latin typeface="Calibri" charset="0"/>
                <a:ea typeface="MS PGothic" charset="0"/>
              </a:rPr>
              <a:t> genes.  The sequence they bind is known as the gene </a:t>
            </a:r>
            <a:r>
              <a:rPr lang="en-US" i="1">
                <a:latin typeface="Calibri" charset="0"/>
                <a:ea typeface="MS PGothic" charset="0"/>
              </a:rPr>
              <a:t>promoter</a:t>
            </a:r>
            <a:r>
              <a:rPr lang="en-US">
                <a:latin typeface="Calibri" charset="0"/>
                <a:ea typeface="MS PGothic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575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Structure of an </a:t>
            </a:r>
            <a:r>
              <a:rPr lang="en-US" i="1">
                <a:latin typeface="Calibri" charset="0"/>
                <a:ea typeface="MS PGothic" charset="0"/>
              </a:rPr>
              <a:t>E. coli </a:t>
            </a:r>
            <a:r>
              <a:rPr lang="en-US">
                <a:latin typeface="Calibri" charset="0"/>
                <a:ea typeface="MS PGothic" charset="0"/>
              </a:rPr>
              <a:t>gene….</a:t>
            </a:r>
            <a:br>
              <a:rPr lang="en-US">
                <a:latin typeface="Calibri" charset="0"/>
                <a:ea typeface="MS PGothic" charset="0"/>
              </a:rPr>
            </a:br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45058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77" r="-75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82343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Look at handout…become familiar with the structure of prokaryotic genes, including the promoters.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Find the consensus sequences at -35 and -10.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What do these number designations mean?</a:t>
            </a:r>
          </a:p>
          <a:p>
            <a:pPr lvl="1"/>
            <a:r>
              <a:rPr lang="en-US">
                <a:latin typeface="Calibri" charset="0"/>
                <a:ea typeface="MS PGothic" charset="0"/>
              </a:rPr>
              <a:t>What is +1?</a:t>
            </a: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  <a:p>
            <a:endParaRPr lang="en-US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16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Envision how this works…</a:t>
            </a:r>
          </a:p>
        </p:txBody>
      </p:sp>
      <p:pic>
        <p:nvPicPr>
          <p:cNvPr id="4710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7" r="-114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271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AZT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MS PGothic" charset="0"/>
              </a:rPr>
              <a:t>The best example is the development of </a:t>
            </a:r>
            <a:r>
              <a:rPr lang="en-US" b="1" i="1" dirty="0">
                <a:ea typeface="MS PGothic" charset="0"/>
              </a:rPr>
              <a:t>nucleotide analogs </a:t>
            </a:r>
            <a:r>
              <a:rPr lang="en-US" dirty="0">
                <a:ea typeface="MS PGothic" charset="0"/>
              </a:rPr>
              <a:t>such as the one that became the HIV inhibiting drug AZT (</a:t>
            </a:r>
            <a:r>
              <a:rPr lang="en-US" dirty="0" err="1">
                <a:ea typeface="MS PGothic" charset="0"/>
              </a:rPr>
              <a:t>Azidothymidine</a:t>
            </a:r>
            <a:r>
              <a:rPr lang="en-US" dirty="0">
                <a:ea typeface="MS PGothic" charset="0"/>
              </a:rPr>
              <a:t>)</a:t>
            </a: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r>
              <a:rPr lang="en-US" dirty="0">
                <a:ea typeface="MS PGothic" charset="0"/>
              </a:rPr>
              <a:t>How might AZT inhibit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 DNA synthesis?  Check it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>
                <a:ea typeface="MS PGothic" charset="0"/>
              </a:rPr>
              <a:t> out, chemically.  </a:t>
            </a:r>
          </a:p>
          <a:p>
            <a:pPr>
              <a:defRPr/>
            </a:pPr>
            <a:endParaRPr lang="en-US" dirty="0">
              <a:ea typeface="MS PGothic" charset="0"/>
            </a:endParaRPr>
          </a:p>
          <a:p>
            <a:pPr>
              <a:defRPr/>
            </a:pPr>
            <a:endParaRPr lang="en-US" dirty="0">
              <a:ea typeface="MS PGothic" charset="0"/>
            </a:endParaRP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3294063"/>
            <a:ext cx="4214812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683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MS PGothic" charset="0"/>
              </a:rPr>
              <a:t>Many genes are bound by RNA pol with a common </a:t>
            </a:r>
            <a:r>
              <a:rPr lang="en-US">
                <a:latin typeface="Symbol" charset="0"/>
                <a:ea typeface="MS PGothic" charset="0"/>
                <a:cs typeface="Symbol" charset="0"/>
              </a:rPr>
              <a:t>s</a:t>
            </a:r>
            <a:r>
              <a:rPr lang="en-US">
                <a:latin typeface="Calibri" charset="0"/>
                <a:ea typeface="MS PGothic" charset="0"/>
              </a:rPr>
              <a:t> factor, called </a:t>
            </a:r>
            <a:r>
              <a:rPr lang="en-US">
                <a:latin typeface="Symbol" charset="0"/>
                <a:ea typeface="MS PGothic" charset="0"/>
                <a:cs typeface="Symbol" charset="0"/>
              </a:rPr>
              <a:t>s</a:t>
            </a:r>
            <a:r>
              <a:rPr lang="en-US">
                <a:latin typeface="Calibri" charset="0"/>
                <a:ea typeface="MS PGothic" charset="0"/>
              </a:rPr>
              <a:t> </a:t>
            </a:r>
            <a:r>
              <a:rPr lang="en-US" baseline="30000">
                <a:latin typeface="Calibri" charset="0"/>
                <a:ea typeface="MS PGothic" charset="0"/>
              </a:rPr>
              <a:t>70</a:t>
            </a:r>
          </a:p>
          <a:p>
            <a:endParaRPr lang="en-US" baseline="30000">
              <a:latin typeface="Calibri" charset="0"/>
              <a:ea typeface="MS PGothic" charset="0"/>
            </a:endParaRPr>
          </a:p>
          <a:p>
            <a:r>
              <a:rPr lang="en-US">
                <a:latin typeface="Calibri" charset="0"/>
                <a:ea typeface="MS PGothic" charset="0"/>
              </a:rPr>
              <a:t>Recall, there is some variation in promoter sequence. E. coli  makes different </a:t>
            </a:r>
            <a:r>
              <a:rPr lang="en-US">
                <a:latin typeface="Symbol" charset="0"/>
                <a:ea typeface="MS PGothic" charset="0"/>
                <a:cs typeface="Symbol" charset="0"/>
              </a:rPr>
              <a:t>s</a:t>
            </a:r>
            <a:r>
              <a:rPr lang="en-US">
                <a:latin typeface="Calibri" charset="0"/>
                <a:ea typeface="MS PGothic" charset="0"/>
              </a:rPr>
              <a:t> factors which bind variations on the -35 and -10 sequence.</a:t>
            </a:r>
          </a:p>
        </p:txBody>
      </p:sp>
    </p:spTree>
    <p:extLst>
      <p:ext uri="{BB962C8B-B14F-4D97-AF65-F5344CB8AC3E}">
        <p14:creationId xmlns:p14="http://schemas.microsoft.com/office/powerpoint/2010/main" val="21216381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pic>
        <p:nvPicPr>
          <p:cNvPr id="4915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5" b="65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59376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82575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MS PGothic" charset="0"/>
              </a:rPr>
              <a:t>Recall this slide…identify the 2 parts of the picture.</a:t>
            </a:r>
          </a:p>
        </p:txBody>
      </p:sp>
      <p:pic>
        <p:nvPicPr>
          <p:cNvPr id="5017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47" r="-11447"/>
          <a:stretch>
            <a:fillRect/>
          </a:stretch>
        </p:blipFill>
        <p:spPr/>
      </p:pic>
      <p:sp>
        <p:nvSpPr>
          <p:cNvPr id="3" name="Oval 2"/>
          <p:cNvSpPr/>
          <p:nvPr/>
        </p:nvSpPr>
        <p:spPr>
          <a:xfrm>
            <a:off x="1806575" y="1736725"/>
            <a:ext cx="4532313" cy="2806700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516063" y="4124325"/>
            <a:ext cx="6664325" cy="1795463"/>
          </a:xfrm>
          <a:prstGeom prst="ellipse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181" name="TextBox 5"/>
          <p:cNvSpPr txBox="1">
            <a:spLocks noChangeArrowheads="1"/>
          </p:cNvSpPr>
          <p:nvPr/>
        </p:nvSpPr>
        <p:spPr bwMode="auto">
          <a:xfrm>
            <a:off x="6338888" y="2247900"/>
            <a:ext cx="547687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0182" name="TextBox 6"/>
          <p:cNvSpPr txBox="1">
            <a:spLocks noChangeArrowheads="1"/>
          </p:cNvSpPr>
          <p:nvPr/>
        </p:nvSpPr>
        <p:spPr bwMode="auto">
          <a:xfrm>
            <a:off x="8145463" y="5291138"/>
            <a:ext cx="547687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8582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>
                <a:latin typeface="Calibri" charset="0"/>
                <a:ea typeface="MS PGothic" charset="0"/>
              </a:rPr>
            </a:br>
            <a:r>
              <a:rPr lang="en-US" sz="3600">
                <a:latin typeface="Calibri" charset="0"/>
                <a:ea typeface="MS PGothic" charset="0"/>
              </a:rPr>
              <a:t>Transcription in all organisms involves 2 basic types of elements.</a:t>
            </a:r>
            <a:br>
              <a:rPr lang="en-US" sz="3600">
                <a:latin typeface="Calibri" charset="0"/>
                <a:ea typeface="MS PGothic" charset="0"/>
              </a:rPr>
            </a:br>
            <a:endParaRPr lang="en-US" sz="3600">
              <a:latin typeface="Calibri" charset="0"/>
              <a:ea typeface="MS PGothic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1. The protein (non-DNA) elements.  At a minimum, the proteins making up RNA pol.  Usually some set of accessory proteins (transcription factors). We call these the </a:t>
            </a:r>
            <a:r>
              <a:rPr lang="en-US" b="1" i="1" dirty="0"/>
              <a:t>trans</a:t>
            </a:r>
            <a:r>
              <a:rPr lang="en-US" dirty="0"/>
              <a:t> </a:t>
            </a:r>
            <a:r>
              <a:rPr lang="en-US" b="1" dirty="0"/>
              <a:t>elements</a:t>
            </a:r>
            <a:r>
              <a:rPr lang="en-US" dirty="0"/>
              <a:t>.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2. The DNA sequences that bind RNA pol and transcription factors are called the </a:t>
            </a:r>
            <a:r>
              <a:rPr lang="en-US" b="1" i="1" dirty="0" err="1"/>
              <a:t>cis</a:t>
            </a:r>
            <a:r>
              <a:rPr lang="en-US" b="1" dirty="0"/>
              <a:t> elements</a:t>
            </a:r>
            <a:r>
              <a:rPr lang="en-US" dirty="0"/>
              <a:t>.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  <a:p>
            <a:pPr marL="457200" lvl="1" indent="0">
              <a:buFont typeface="Arial" charset="0"/>
              <a:buNone/>
              <a:defRPr/>
            </a:pPr>
            <a:r>
              <a:rPr lang="en-US" dirty="0"/>
              <a:t>We will refer to these different types of elements frequently from </a:t>
            </a:r>
            <a:r>
              <a:rPr lang="en-US"/>
              <a:t>this point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AZT is known as a </a:t>
            </a:r>
            <a:r>
              <a:rPr lang="en-US" dirty="0" err="1">
                <a:latin typeface="Calibri" charset="0"/>
                <a:ea typeface="MS PGothic" charset="0"/>
              </a:rPr>
              <a:t>dideoxynucleotide</a:t>
            </a:r>
            <a:r>
              <a:rPr lang="en-US" dirty="0">
                <a:latin typeface="Calibri" charset="0"/>
                <a:ea typeface="MS PGothic" charset="0"/>
              </a:rPr>
              <a:t>.  Incorporation of a </a:t>
            </a:r>
            <a:r>
              <a:rPr lang="en-US" dirty="0" err="1">
                <a:latin typeface="Calibri" charset="0"/>
                <a:ea typeface="MS PGothic" charset="0"/>
              </a:rPr>
              <a:t>dideoxynucleotide</a:t>
            </a:r>
            <a:r>
              <a:rPr lang="en-US" dirty="0">
                <a:latin typeface="Calibri" charset="0"/>
                <a:ea typeface="MS PGothic" charset="0"/>
              </a:rPr>
              <a:t> is a DNA synthesis terminator. </a:t>
            </a:r>
          </a:p>
          <a:p>
            <a:pPr lvl="1"/>
            <a:r>
              <a:rPr lang="en-US" dirty="0">
                <a:latin typeface="Calibri" charset="0"/>
                <a:ea typeface="MS PGothic" charset="0"/>
              </a:rPr>
              <a:t>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C5E84-D079-B34E-B6C6-9931F8131230}"/>
              </a:ext>
            </a:extLst>
          </p:cNvPr>
          <p:cNvSpPr txBox="1"/>
          <p:nvPr/>
        </p:nvSpPr>
        <p:spPr>
          <a:xfrm>
            <a:off x="7131513" y="3085009"/>
            <a:ext cx="123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dTTP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F3FA7-F80E-694F-9DE2-B6A281026016}"/>
              </a:ext>
            </a:extLst>
          </p:cNvPr>
          <p:cNvSpPr txBox="1"/>
          <p:nvPr/>
        </p:nvSpPr>
        <p:spPr>
          <a:xfrm>
            <a:off x="3463641" y="2823399"/>
            <a:ext cx="123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AZT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97118-9931-DB48-8CEB-F5DE658C2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109" y="3346619"/>
            <a:ext cx="2465064" cy="3318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FBE74C-1DAC-C84C-92DB-5BF29F16D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048" y="3790791"/>
            <a:ext cx="38735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4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C5CF-8B3F-6040-AEEC-313079B7B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Anyone can get HIV.  It is still a medical problem even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2323C-914C-8B41-B1C3-E1401C525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recent advances have made HIV infection a chronic condition rather than a path to AIDS and death.</a:t>
            </a:r>
          </a:p>
          <a:p>
            <a:endParaRPr lang="en-US" dirty="0"/>
          </a:p>
          <a:p>
            <a:r>
              <a:rPr lang="en-US" dirty="0"/>
              <a:t>Since I taught this class last, several medications have made it possible to live with HIV or even prevent infection with HIV if exposed. </a:t>
            </a:r>
          </a:p>
        </p:txBody>
      </p:sp>
    </p:spTree>
    <p:extLst>
      <p:ext uri="{BB962C8B-B14F-4D97-AF65-F5344CB8AC3E}">
        <p14:creationId xmlns:p14="http://schemas.microsoft.com/office/powerpoint/2010/main" val="114393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5619E-0266-9149-BFCD-30441AA9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6EB50-8B65-7A42-81BB-D357F9763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Pre-Exposure Prophylaxis (</a:t>
            </a:r>
            <a:r>
              <a:rPr lang="en-NZ" b="1" dirty="0" err="1"/>
              <a:t>PrEP</a:t>
            </a:r>
            <a:r>
              <a:rPr lang="en-NZ" b="1" dirty="0"/>
              <a:t>)</a:t>
            </a:r>
          </a:p>
          <a:p>
            <a:pPr lvl="1"/>
            <a:r>
              <a:rPr lang="en-NZ" dirty="0"/>
              <a:t>Drug combo-- emtricitabine and tenofovir disoproxil fumarate (FTC-TDF). Common name= Truvada.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Taken before sexual exposure to HIV greatly reduces transmission of the virus. </a:t>
            </a:r>
          </a:p>
          <a:p>
            <a:r>
              <a:rPr lang="en-US" b="1" dirty="0"/>
              <a:t>Post Exposure Prophylaxis. (</a:t>
            </a:r>
            <a:r>
              <a:rPr lang="en-US" b="1" dirty="0" err="1"/>
              <a:t>PeP</a:t>
            </a:r>
            <a:r>
              <a:rPr lang="en-US" b="1" dirty="0"/>
              <a:t>)</a:t>
            </a:r>
            <a:endParaRPr lang="en-US" dirty="0">
              <a:hlinkClick r:id="rId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0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C342-9FC4-AC43-9CC5-8664EE75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from the CDC and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C15BD-5F46-7A4F-896B-56DEF3F2A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771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https://www.cdc.gov/healthcommunication/toolstemplates/entertainmented/tips/HIVprevention.html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88017-0EB1-D447-B18E-C21B0C388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001" y="2162629"/>
            <a:ext cx="6241637" cy="441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9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0472-F49F-3C46-9709-D2218F4E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hlinkClick r:id="rId2"/>
              </a:rPr>
              <a:t>https://www.npr.org/2019/02/14/694914597/why-men-in-mississippi-are-still-dying-of-aids-despite-existing-treatments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0CB7A4-6E8C-BD40-9F00-32548C112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900" y="1716881"/>
            <a:ext cx="61722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82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4010</TotalTime>
  <Words>1372</Words>
  <Application>Microsoft Macintosh PowerPoint</Application>
  <PresentationFormat>On-screen Show (4:3)</PresentationFormat>
  <Paragraphs>182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ＭＳ Ｐゴシック</vt:lpstr>
      <vt:lpstr>ＭＳ Ｐゴシック</vt:lpstr>
      <vt:lpstr>Arial</vt:lpstr>
      <vt:lpstr>Calibri</vt:lpstr>
      <vt:lpstr>Symbol</vt:lpstr>
      <vt:lpstr>Office Theme</vt:lpstr>
      <vt:lpstr>Molecular Biology Biol 480</vt:lpstr>
      <vt:lpstr>Announcements/Assignments </vt:lpstr>
      <vt:lpstr>Where were we… </vt:lpstr>
      <vt:lpstr>AZT</vt:lpstr>
      <vt:lpstr>PowerPoint Presentation</vt:lpstr>
      <vt:lpstr>Anyone can get HIV.  It is still a medical problem even in the US</vt:lpstr>
      <vt:lpstr>PowerPoint Presentation</vt:lpstr>
      <vt:lpstr>Information from the CDC and WHO</vt:lpstr>
      <vt:lpstr>https://www.npr.org/2019/02/14/694914597/why-men-in-mississippi-are-still-dying-of-aids-despite-existing-treatments </vt:lpstr>
      <vt:lpstr>Read more…</vt:lpstr>
      <vt:lpstr>PowerPoint Presentation</vt:lpstr>
      <vt:lpstr>Study Sanger method for DNA sequencing</vt:lpstr>
      <vt:lpstr>Evolving technologies</vt:lpstr>
      <vt:lpstr>Now we have…</vt:lpstr>
      <vt:lpstr>Moving on!</vt:lpstr>
      <vt:lpstr>Transcription Many parallels to Replication</vt:lpstr>
      <vt:lpstr>Important differences</vt:lpstr>
      <vt:lpstr>PowerPoint Presentation</vt:lpstr>
      <vt:lpstr>PowerPoint Presentation</vt:lpstr>
      <vt:lpstr>Transcription Many parallels to Replication</vt:lpstr>
      <vt:lpstr>Important differences</vt:lpstr>
      <vt:lpstr>PowerPoint Presentation</vt:lpstr>
      <vt:lpstr>Terminology</vt:lpstr>
      <vt:lpstr>PowerPoint Presentation</vt:lpstr>
      <vt:lpstr>PowerPoint Presentation</vt:lpstr>
      <vt:lpstr>PowerPoint Presentation</vt:lpstr>
      <vt:lpstr>PowerPoint Presentation</vt:lpstr>
      <vt:lpstr>A second difference</vt:lpstr>
      <vt:lpstr>PowerPoint Presentation</vt:lpstr>
      <vt:lpstr>The mechanism of transcription</vt:lpstr>
      <vt:lpstr>For example…</vt:lpstr>
      <vt:lpstr>RNA polymerase</vt:lpstr>
      <vt:lpstr>PowerPoint Presentation</vt:lpstr>
      <vt:lpstr>PowerPoint Presentation</vt:lpstr>
      <vt:lpstr>PowerPoint Presentation</vt:lpstr>
      <vt:lpstr>PowerPoint Presentation</vt:lpstr>
      <vt:lpstr>Structure of an E. coli gene…. </vt:lpstr>
      <vt:lpstr>PowerPoint Presentation</vt:lpstr>
      <vt:lpstr>Envision how this works…</vt:lpstr>
      <vt:lpstr>PowerPoint Presentation</vt:lpstr>
      <vt:lpstr>PowerPoint Presentation</vt:lpstr>
      <vt:lpstr>Recall this slide…identify the 2 parts of the picture.</vt:lpstr>
      <vt:lpstr> Transcription in all organisms involves 2 basic types of elements. </vt:lpstr>
    </vt:vector>
  </TitlesOfParts>
  <Manager/>
  <Company>Minot State University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Biology Biol 480</dc:title>
  <dc:subject/>
  <dc:creator>Heidi Super</dc:creator>
  <cp:keywords/>
  <dc:description/>
  <cp:lastModifiedBy>Microsoft Office User</cp:lastModifiedBy>
  <cp:revision>196</cp:revision>
  <cp:lastPrinted>2019-02-20T19:12:38Z</cp:lastPrinted>
  <dcterms:created xsi:type="dcterms:W3CDTF">2012-08-22T01:19:49Z</dcterms:created>
  <dcterms:modified xsi:type="dcterms:W3CDTF">2019-02-22T13:43:05Z</dcterms:modified>
  <cp:category/>
</cp:coreProperties>
</file>